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00" d="100"/>
          <a:sy n="100" d="100"/>
        </p:scale>
        <p:origin x="72" y="-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0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05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73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97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94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44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73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21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94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26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322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5EBE7-8D20-404B-A8F5-2512E9700A29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CFB09-3CA4-45F9-A1F3-73F6D7EB37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17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gjchildcare.or.kr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D69D8E-158D-AC85-72D2-72ABBB30A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직사각형 37">
            <a:extLst>
              <a:ext uri="{FF2B5EF4-FFF2-40B4-BE49-F238E27FC236}">
                <a16:creationId xmlns:a16="http://schemas.microsoft.com/office/drawing/2014/main" id="{92D9E910-61DA-8FD3-B0CC-BA58C896B08B}"/>
              </a:ext>
            </a:extLst>
          </p:cNvPr>
          <p:cNvSpPr/>
          <p:nvPr/>
        </p:nvSpPr>
        <p:spPr>
          <a:xfrm>
            <a:off x="121367" y="5117430"/>
            <a:ext cx="6615266" cy="185134"/>
          </a:xfrm>
          <a:prstGeom prst="rect">
            <a:avLst/>
          </a:prstGeom>
          <a:solidFill>
            <a:srgbClr val="F9F3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AF7BA9B-71A3-A462-1399-461089AD3665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3B9A38F-48AC-7552-994F-AEBF29F906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CB0331A-7EF1-0A5F-50FB-188B11B722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86E9EA4-E85E-3069-ED58-4021C0990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79153" cy="9144000"/>
          </a:xfrm>
          <a:prstGeom prst="rect">
            <a:avLst/>
          </a:prstGeom>
        </p:spPr>
      </p:pic>
      <p:grpSp>
        <p:nvGrpSpPr>
          <p:cNvPr id="21" name="그룹 20">
            <a:extLst>
              <a:ext uri="{FF2B5EF4-FFF2-40B4-BE49-F238E27FC236}">
                <a16:creationId xmlns:a16="http://schemas.microsoft.com/office/drawing/2014/main" id="{0A827261-1006-81F0-3566-10CA7D793471}"/>
              </a:ext>
            </a:extLst>
          </p:cNvPr>
          <p:cNvGrpSpPr/>
          <p:nvPr/>
        </p:nvGrpSpPr>
        <p:grpSpPr>
          <a:xfrm>
            <a:off x="342898" y="308663"/>
            <a:ext cx="6172204" cy="584429"/>
            <a:chOff x="342898" y="579465"/>
            <a:chExt cx="6172204" cy="584429"/>
          </a:xfrm>
        </p:grpSpPr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7454FA20-DF0E-5AC7-8EB2-E2D0F0A53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2898" y="579465"/>
              <a:ext cx="2253090" cy="557943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FDCEA6-8C8B-D0EF-0432-7A754068978D}"/>
                </a:ext>
              </a:extLst>
            </p:cNvPr>
            <p:cNvSpPr txBox="1"/>
            <p:nvPr/>
          </p:nvSpPr>
          <p:spPr>
            <a:xfrm>
              <a:off x="2595987" y="702230"/>
              <a:ext cx="391911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dirty="0">
                  <a:latin typeface="G마켓 산스 Bold" panose="02000000000000000000" pitchFamily="50" charset="-127"/>
                  <a:ea typeface="G마켓 산스 Bold" panose="02000000000000000000" pitchFamily="50" charset="-127"/>
                </a:rPr>
                <a:t>장애 예방 및 선별지원 사업</a:t>
              </a:r>
            </a:p>
          </p:txBody>
        </p:sp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2280B210-58ED-ABE8-FCC9-083B20F4C9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2" t="26554" r="6350" b="20742"/>
          <a:stretch/>
        </p:blipFill>
        <p:spPr>
          <a:xfrm>
            <a:off x="1646499" y="8648675"/>
            <a:ext cx="3565002" cy="544010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AD4C3E57-35FE-4388-0BC0-77927542660C}"/>
              </a:ext>
            </a:extLst>
          </p:cNvPr>
          <p:cNvSpPr/>
          <p:nvPr/>
        </p:nvSpPr>
        <p:spPr>
          <a:xfrm>
            <a:off x="35795" y="5241541"/>
            <a:ext cx="6786410" cy="2786063"/>
          </a:xfrm>
          <a:prstGeom prst="rect">
            <a:avLst/>
          </a:prstGeom>
          <a:solidFill>
            <a:srgbClr val="F9F3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75306E-ADA5-73A6-4E87-65978DA91FE3}"/>
              </a:ext>
            </a:extLst>
          </p:cNvPr>
          <p:cNvSpPr txBox="1"/>
          <p:nvPr/>
        </p:nvSpPr>
        <p:spPr>
          <a:xfrm>
            <a:off x="78581" y="937953"/>
            <a:ext cx="6700838" cy="769441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“</a:t>
            </a:r>
            <a:r>
              <a:rPr lang="ko-KR" altLang="en-US" sz="1600" b="1" dirty="0" err="1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늘품</a:t>
            </a:r>
            <a:r>
              <a:rPr lang="ko-KR" altLang="en-US" sz="1600" b="1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마음 성장</a:t>
            </a:r>
            <a:r>
              <a:rPr lang="en-US" altLang="ko-KR" sz="1600" b="1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“ </a:t>
            </a:r>
            <a:r>
              <a:rPr lang="ko-KR" altLang="en-US" sz="1600" b="1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장애 예방 및 선별지원 사업이란</a:t>
            </a:r>
            <a:r>
              <a:rPr lang="en-US" altLang="ko-KR" sz="1600" b="1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?</a:t>
            </a:r>
          </a:p>
          <a:p>
            <a:r>
              <a:rPr lang="ko-KR" altLang="en-US" sz="1400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</a:t>
            </a:r>
            <a:r>
              <a:rPr lang="en-US" altLang="ko-KR" sz="1400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- </a:t>
            </a:r>
            <a:r>
              <a:rPr lang="ko-KR" altLang="en-US" sz="1400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광주시가 전국 최초로 영유아의 건강한 성장을 돕기 위해 선제적 아동발달 검사를  </a:t>
            </a:r>
            <a:endParaRPr lang="en-US" altLang="ko-KR" sz="1400" dirty="0"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r>
              <a:rPr lang="en-US" altLang="ko-KR" sz="1400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 </a:t>
            </a:r>
            <a:r>
              <a:rPr lang="ko-KR" altLang="en-US" sz="1400" dirty="0"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지원하는 사업</a:t>
            </a:r>
            <a:endParaRPr lang="en-US" altLang="ko-KR" sz="1400" dirty="0"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E52467F-AB40-F399-BF6C-37179F976311}"/>
              </a:ext>
            </a:extLst>
          </p:cNvPr>
          <p:cNvSpPr/>
          <p:nvPr/>
        </p:nvSpPr>
        <p:spPr>
          <a:xfrm>
            <a:off x="100012" y="1801300"/>
            <a:ext cx="6700838" cy="3836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chemeClr val="tx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지원대상 </a:t>
            </a:r>
            <a:r>
              <a:rPr lang="en-US" altLang="ko-KR" sz="1600" b="1" dirty="0">
                <a:solidFill>
                  <a:schemeClr val="tx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: </a:t>
            </a:r>
            <a:r>
              <a:rPr lang="ko-KR" altLang="en-US" sz="14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광주시 관내 </a:t>
            </a:r>
            <a:r>
              <a:rPr lang="en-US" altLang="ko-KR" sz="14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2021 ,20</a:t>
            </a:r>
            <a:r>
              <a:rPr lang="ko-KR" altLang="en-US" sz="14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년생 아동</a:t>
            </a:r>
            <a:r>
              <a:rPr lang="en-US" altLang="ko-KR" sz="14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(</a:t>
            </a:r>
            <a:r>
              <a:rPr lang="ko-KR" altLang="en-US" sz="14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현</a:t>
            </a:r>
            <a:r>
              <a:rPr lang="en-US" altLang="ko-KR" sz="14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4, 5</a:t>
            </a:r>
            <a:r>
              <a:rPr lang="ko-KR" altLang="en-US" sz="14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세 아동</a:t>
            </a:r>
            <a:r>
              <a:rPr lang="en-US" altLang="ko-KR" sz="14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)</a:t>
            </a:r>
            <a:endParaRPr lang="en-US" altLang="ko-KR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854D594-A84C-2113-C33C-367274E74F73}"/>
              </a:ext>
            </a:extLst>
          </p:cNvPr>
          <p:cNvSpPr/>
          <p:nvPr/>
        </p:nvSpPr>
        <p:spPr>
          <a:xfrm>
            <a:off x="45316" y="2757918"/>
            <a:ext cx="6812684" cy="5712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highlight>
                  <a:srgbClr val="800080"/>
                </a:highlight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1. </a:t>
            </a:r>
            <a:r>
              <a:rPr lang="ko-KR" altLang="en-US" sz="1400" dirty="0">
                <a:solidFill>
                  <a:schemeClr val="bg1"/>
                </a:solidFill>
                <a:highlight>
                  <a:srgbClr val="800080"/>
                </a:highlight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아동발달검사 지원</a:t>
            </a:r>
            <a:endParaRPr lang="en-US" altLang="ko-KR" sz="1600" dirty="0">
              <a:solidFill>
                <a:schemeClr val="bg1"/>
              </a:solidFill>
              <a:highlight>
                <a:srgbClr val="0000FF"/>
              </a:highlight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  <a:p>
            <a:endParaRPr lang="en-US" altLang="ko-KR" sz="1600" dirty="0">
              <a:solidFill>
                <a:schemeClr val="bg1"/>
              </a:solidFill>
              <a:highlight>
                <a:srgbClr val="0000FF"/>
              </a:highlight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  <a:p>
            <a:endParaRPr lang="en-US" altLang="ko-KR" dirty="0">
              <a:solidFill>
                <a:schemeClr val="bg1"/>
              </a:solidFill>
              <a:highlight>
                <a:srgbClr val="0000FF"/>
              </a:highlight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  <a:p>
            <a:endParaRPr lang="en-US" altLang="ko-KR" dirty="0">
              <a:solidFill>
                <a:schemeClr val="bg1"/>
              </a:solidFill>
              <a:highlight>
                <a:srgbClr val="0000FF"/>
              </a:highlight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endParaRPr lang="en-US" altLang="ko-KR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endParaRPr lang="en-US" altLang="ko-KR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endParaRPr lang="en-US" altLang="ko-KR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 </a:t>
            </a:r>
          </a:p>
          <a:p>
            <a:r>
              <a:rPr lang="en-US" altLang="ko-KR" sz="12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※ </a:t>
            </a:r>
            <a:r>
              <a:rPr lang="ko-KR" altLang="en-US" sz="12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카카오톡으로 총 </a:t>
            </a:r>
            <a:r>
              <a:rPr lang="en-US" altLang="ko-KR" sz="12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4</a:t>
            </a:r>
            <a:r>
              <a:rPr lang="ko-KR" altLang="en-US" sz="12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종의 검사가 양육자 모바일로 전송</a:t>
            </a:r>
            <a:r>
              <a:rPr lang="en-US" altLang="ko-KR" sz="12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(</a:t>
            </a:r>
            <a:r>
              <a:rPr lang="ko-KR" altLang="en-US" sz="12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총 </a:t>
            </a:r>
            <a:r>
              <a:rPr lang="en-US" altLang="ko-KR" sz="14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4</a:t>
            </a:r>
            <a:r>
              <a:rPr lang="ko-KR" altLang="en-US" sz="14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번</a:t>
            </a:r>
            <a:r>
              <a:rPr lang="ko-KR" altLang="en-US" sz="12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각 검사별로 발송</a:t>
            </a:r>
            <a:r>
              <a:rPr lang="en-US" altLang="ko-KR" sz="1200" b="1" dirty="0">
                <a:solidFill>
                  <a:srgbClr val="FF0000"/>
                </a:solidFill>
                <a:highlight>
                  <a:srgbClr val="FFFF00"/>
                </a:highlight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)  </a:t>
            </a:r>
          </a:p>
          <a:p>
            <a:endParaRPr lang="en-US" altLang="ko-KR" sz="1100" dirty="0">
              <a:solidFill>
                <a:schemeClr val="bg1"/>
              </a:solidFill>
              <a:highlight>
                <a:srgbClr val="FFFF00"/>
              </a:highlight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r>
              <a:rPr lang="en-US" altLang="ko-KR" sz="1400" dirty="0">
                <a:solidFill>
                  <a:schemeClr val="bg1"/>
                </a:solidFill>
                <a:highlight>
                  <a:srgbClr val="800080"/>
                </a:highlight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2. </a:t>
            </a:r>
            <a:r>
              <a:rPr lang="ko-KR" altLang="en-US" sz="1400" dirty="0">
                <a:solidFill>
                  <a:schemeClr val="bg1"/>
                </a:solidFill>
                <a:highlight>
                  <a:srgbClr val="800080"/>
                </a:highlight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육아상담 지원  </a:t>
            </a:r>
            <a:r>
              <a:rPr lang="ko-KR" altLang="en-US" sz="1400" dirty="0">
                <a:solidFill>
                  <a:schemeClr val="bg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</a:t>
            </a:r>
            <a:endParaRPr lang="en-US" altLang="ko-KR" sz="1400" dirty="0">
              <a:solidFill>
                <a:schemeClr val="bg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r>
              <a:rPr lang="en-US" altLang="ko-KR" sz="1400" dirty="0">
                <a:solidFill>
                  <a:schemeClr val="bg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</a:t>
            </a:r>
            <a:endParaRPr lang="en-US" altLang="ko-KR" dirty="0">
              <a:solidFill>
                <a:schemeClr val="bg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아동 발달 검사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(4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종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)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종료 후 양육의 어려움과 상담의 필요성을 느끼는 양육자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대상으로 </a:t>
            </a:r>
            <a:r>
              <a:rPr lang="ko-KR" altLang="en-US" sz="1200" dirty="0" err="1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경기광주시육아종합지원센터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에서 양육상담 가능 합니다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. (1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회 무료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)</a:t>
            </a:r>
          </a:p>
          <a:p>
            <a:endParaRPr lang="en-US" altLang="ko-KR" sz="1400" b="1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200" b="1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신청방법 </a:t>
            </a:r>
            <a:r>
              <a:rPr lang="en-US" altLang="ko-KR" sz="1200" b="1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: </a:t>
            </a:r>
          </a:p>
          <a:p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     </a:t>
            </a:r>
            <a:r>
              <a:rPr lang="ko-KR" altLang="en-US" sz="1200" dirty="0" err="1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경기광주시육아종합지원센터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홈페이지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(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gjchildcare.or.kr)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를 통한 신정접수</a:t>
            </a:r>
            <a:r>
              <a:rPr lang="en-US" altLang="ko-KR" sz="10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회원가입 완료 후 진행</a:t>
            </a:r>
            <a:r>
              <a:rPr lang="en-US" altLang="ko-KR" sz="9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)</a:t>
            </a:r>
          </a:p>
          <a:p>
            <a:endParaRPr lang="en-US" altLang="ko-KR" sz="1100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ko-KR" sz="1100" b="1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</a:t>
            </a:r>
            <a:r>
              <a:rPr lang="ko-KR" altLang="en-US" sz="1200" b="1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신 청  일 </a:t>
            </a:r>
            <a:r>
              <a:rPr lang="en-US" altLang="ko-KR" sz="1200" b="1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: 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상시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(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매월 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1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일 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18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시 명단 마감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altLang="ko-KR" sz="1100" b="1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</a:t>
            </a:r>
            <a:r>
              <a:rPr lang="ko-KR" altLang="en-US" sz="1200" b="1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유의사항 </a:t>
            </a:r>
            <a:r>
              <a:rPr lang="en-US" altLang="ko-KR" sz="1200" b="1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    - 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신청자는 신청서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, 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개인정보 및 수집동의서 서류 접수 필요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(</a:t>
            </a:r>
            <a:r>
              <a:rPr lang="ko-KR" altLang="en-US" sz="1200" dirty="0" err="1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붙임파일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첨부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) 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센터 메일로 회신</a:t>
            </a:r>
            <a:endParaRPr lang="en-US" altLang="ko-KR" sz="1200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        (gjchildcare.daum.net)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    - 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양육자 모바일로 검사지 전송 되므로 핸드폰 번호 확인 후 기재 바랍니다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    - 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신청자는 추 후 부모교육 진행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(</a:t>
            </a:r>
            <a:r>
              <a:rPr lang="ko-KR" altLang="en-US" sz="1200" dirty="0" err="1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비대면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ZOOM </a:t>
            </a:r>
            <a:r>
              <a:rPr lang="ko-KR" altLang="en-US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교육</a:t>
            </a: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      </a:t>
            </a:r>
          </a:p>
          <a:p>
            <a:endParaRPr lang="en-US" altLang="ko-KR" sz="1200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F339938A-C675-905A-A8E0-75E8F6654C16}"/>
              </a:ext>
            </a:extLst>
          </p:cNvPr>
          <p:cNvSpPr/>
          <p:nvPr/>
        </p:nvSpPr>
        <p:spPr>
          <a:xfrm>
            <a:off x="100012" y="8334098"/>
            <a:ext cx="6700838" cy="3058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chemeClr val="tx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문    의 </a:t>
            </a:r>
            <a:r>
              <a:rPr lang="en-US" altLang="ko-KR" sz="16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: </a:t>
            </a:r>
            <a:r>
              <a:rPr lang="en-US" altLang="ko-KR" sz="1400" dirty="0">
                <a:solidFill>
                  <a:schemeClr val="tx1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</a:rPr>
              <a:t>070-4454-3166</a:t>
            </a:r>
            <a:endParaRPr lang="en-US" altLang="ko-KR" sz="1600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</p:txBody>
      </p:sp>
      <p:grpSp>
        <p:nvGrpSpPr>
          <p:cNvPr id="24" name="그룹 1009">
            <a:extLst>
              <a:ext uri="{FF2B5EF4-FFF2-40B4-BE49-F238E27FC236}">
                <a16:creationId xmlns:a16="http://schemas.microsoft.com/office/drawing/2014/main" id="{9C7E21D4-0196-0A39-E0B5-CACAFBC54533}"/>
              </a:ext>
            </a:extLst>
          </p:cNvPr>
          <p:cNvGrpSpPr/>
          <p:nvPr/>
        </p:nvGrpSpPr>
        <p:grpSpPr>
          <a:xfrm>
            <a:off x="5695473" y="4857"/>
            <a:ext cx="1227518" cy="522020"/>
            <a:chOff x="12181915" y="58243"/>
            <a:chExt cx="3042280" cy="1075010"/>
          </a:xfrm>
        </p:grpSpPr>
        <p:pic>
          <p:nvPicPr>
            <p:cNvPr id="25" name="Object 28">
              <a:extLst>
                <a:ext uri="{FF2B5EF4-FFF2-40B4-BE49-F238E27FC236}">
                  <a16:creationId xmlns:a16="http://schemas.microsoft.com/office/drawing/2014/main" id="{E14C250C-F427-2F87-D41B-661E7908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81915" y="58243"/>
              <a:ext cx="3042280" cy="1075010"/>
            </a:xfrm>
            <a:prstGeom prst="rect">
              <a:avLst/>
            </a:prstGeom>
          </p:spPr>
        </p:pic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46CB36F7-B82E-2029-2C2F-3E432C78F87A}"/>
              </a:ext>
            </a:extLst>
          </p:cNvPr>
          <p:cNvGrpSpPr/>
          <p:nvPr/>
        </p:nvGrpSpPr>
        <p:grpSpPr>
          <a:xfrm>
            <a:off x="100012" y="2850981"/>
            <a:ext cx="6519134" cy="1806353"/>
            <a:chOff x="217499" y="2835369"/>
            <a:chExt cx="6519134" cy="1806353"/>
          </a:xfrm>
        </p:grpSpPr>
        <p:pic>
          <p:nvPicPr>
            <p:cNvPr id="6" name="내용 개체 틀 40">
              <a:extLst>
                <a:ext uri="{FF2B5EF4-FFF2-40B4-BE49-F238E27FC236}">
                  <a16:creationId xmlns:a16="http://schemas.microsoft.com/office/drawing/2014/main" id="{A8801249-96CA-84C3-F175-BB0F141720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499" y="2835369"/>
              <a:ext cx="6519134" cy="1782987"/>
            </a:xfrm>
            <a:prstGeom prst="rect">
              <a:avLst/>
            </a:prstGeom>
          </p:spPr>
        </p:pic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D54728A-52F4-1577-6751-A249ADF7D7E5}"/>
                </a:ext>
              </a:extLst>
            </p:cNvPr>
            <p:cNvGrpSpPr/>
            <p:nvPr/>
          </p:nvGrpSpPr>
          <p:grpSpPr>
            <a:xfrm>
              <a:off x="217499" y="2920469"/>
              <a:ext cx="5991912" cy="1721253"/>
              <a:chOff x="217499" y="2920469"/>
              <a:chExt cx="5991912" cy="172125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4174375-435E-2CA0-983B-762349FA2394}"/>
                  </a:ext>
                </a:extLst>
              </p:cNvPr>
              <p:cNvSpPr txBox="1"/>
              <p:nvPr/>
            </p:nvSpPr>
            <p:spPr>
              <a:xfrm>
                <a:off x="229333" y="2942000"/>
                <a:ext cx="25451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G마켓 산스 Bold" panose="02000000000000000000" pitchFamily="50" charset="-127"/>
                    <a:ea typeface="G마켓 산스 Bold" panose="02000000000000000000" pitchFamily="50" charset="-127"/>
                  </a:rPr>
                  <a:t>아동발달검사</a:t>
                </a:r>
                <a:r>
                  <a:rPr lang="en-US" altLang="ko-KR" dirty="0">
                    <a:solidFill>
                      <a:schemeClr val="bg1"/>
                    </a:solidFill>
                    <a:latin typeface="G마켓 산스 Bold" panose="02000000000000000000" pitchFamily="50" charset="-127"/>
                    <a:ea typeface="G마켓 산스 Bold" panose="02000000000000000000" pitchFamily="50" charset="-127"/>
                  </a:rPr>
                  <a:t>(WCDP)</a:t>
                </a:r>
              </a:p>
              <a:p>
                <a:r>
                  <a:rPr lang="en-US" altLang="ko-KR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 0~84</a:t>
                </a:r>
                <a:r>
                  <a:rPr lang="ko-KR" altLang="en-US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개월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300DF37-ED3C-8149-D401-610353E099E4}"/>
                  </a:ext>
                </a:extLst>
              </p:cNvPr>
              <p:cNvSpPr txBox="1"/>
              <p:nvPr/>
            </p:nvSpPr>
            <p:spPr>
              <a:xfrm>
                <a:off x="240319" y="3426880"/>
                <a:ext cx="26045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spc="-15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- </a:t>
                </a:r>
                <a:r>
                  <a:rPr lang="ko-KR" altLang="en-US" sz="1200" spc="-15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자녀의 종합적인 발달상황과 </a:t>
                </a:r>
                <a:r>
                  <a:rPr lang="ko-KR" altLang="en-US" sz="1200" spc="-150" dirty="0" err="1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강약점</a:t>
                </a:r>
                <a:r>
                  <a:rPr lang="ko-KR" altLang="en-US" sz="1200" spc="-15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 파악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44AD089-04DE-DF2A-686C-6C3E23F540DE}"/>
                  </a:ext>
                </a:extLst>
              </p:cNvPr>
              <p:cNvSpPr txBox="1"/>
              <p:nvPr/>
            </p:nvSpPr>
            <p:spPr>
              <a:xfrm>
                <a:off x="3580102" y="2920469"/>
                <a:ext cx="25451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G마켓 산스 Bold" panose="02000000000000000000" pitchFamily="50" charset="-127"/>
                    <a:ea typeface="G마켓 산스 Bold" panose="02000000000000000000" pitchFamily="50" charset="-127"/>
                  </a:rPr>
                  <a:t>아동기질검사</a:t>
                </a:r>
                <a:r>
                  <a:rPr lang="en-US" altLang="ko-KR" dirty="0">
                    <a:solidFill>
                      <a:schemeClr val="bg1"/>
                    </a:solidFill>
                    <a:latin typeface="G마켓 산스 Bold" panose="02000000000000000000" pitchFamily="50" charset="-127"/>
                    <a:ea typeface="G마켓 산스 Bold" panose="02000000000000000000" pitchFamily="50" charset="-127"/>
                  </a:rPr>
                  <a:t>(WCTT)</a:t>
                </a:r>
              </a:p>
              <a:p>
                <a:r>
                  <a:rPr lang="en-US" altLang="ko-KR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 24</a:t>
                </a:r>
                <a:r>
                  <a:rPr lang="ko-KR" altLang="en-US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개월</a:t>
                </a:r>
                <a:r>
                  <a:rPr lang="en-US" altLang="ko-KR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~</a:t>
                </a:r>
                <a:endParaRPr lang="ko-KR" altLang="en-US" sz="1200" dirty="0">
                  <a:latin typeface="G마켓 산스 Light" panose="02000000000000000000" pitchFamily="50" charset="-127"/>
                  <a:ea typeface="G마켓 산스 Light" panose="02000000000000000000" pitchFamily="50" charset="-127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3303F1-FC0C-04C8-7E89-8AD452E6EF76}"/>
                  </a:ext>
                </a:extLst>
              </p:cNvPr>
              <p:cNvSpPr txBox="1"/>
              <p:nvPr/>
            </p:nvSpPr>
            <p:spPr>
              <a:xfrm>
                <a:off x="217499" y="3876517"/>
                <a:ext cx="25451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G마켓 산스 Bold" panose="02000000000000000000" pitchFamily="50" charset="-127"/>
                    <a:ea typeface="G마켓 산스 Bold" panose="02000000000000000000" pitchFamily="50" charset="-127"/>
                  </a:rPr>
                  <a:t>다면적성검사</a:t>
                </a:r>
                <a:r>
                  <a:rPr lang="en-US" altLang="ko-KR" dirty="0">
                    <a:solidFill>
                      <a:schemeClr val="bg1"/>
                    </a:solidFill>
                    <a:latin typeface="G마켓 산스 Bold" panose="02000000000000000000" pitchFamily="50" charset="-127"/>
                    <a:ea typeface="G마켓 산스 Bold" panose="02000000000000000000" pitchFamily="50" charset="-127"/>
                  </a:rPr>
                  <a:t>(WMAS</a:t>
                </a:r>
              </a:p>
              <a:p>
                <a:r>
                  <a:rPr lang="en-US" altLang="ko-KR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36</a:t>
                </a:r>
                <a:r>
                  <a:rPr lang="ko-KR" altLang="en-US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개월</a:t>
                </a:r>
                <a:r>
                  <a:rPr lang="en-US" altLang="ko-KR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~</a:t>
                </a:r>
                <a:endParaRPr lang="ko-KR" altLang="en-US" sz="1200" dirty="0">
                  <a:latin typeface="G마켓 산스 Light" panose="02000000000000000000" pitchFamily="50" charset="-127"/>
                  <a:ea typeface="G마켓 산스 Light" panose="02000000000000000000" pitchFamily="50" charset="-127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F5CCB68-0FC5-A49B-BBA9-E87186EDEA78}"/>
                  </a:ext>
                </a:extLst>
              </p:cNvPr>
              <p:cNvSpPr txBox="1"/>
              <p:nvPr/>
            </p:nvSpPr>
            <p:spPr>
              <a:xfrm>
                <a:off x="3580102" y="3852401"/>
                <a:ext cx="25451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pc="-200" dirty="0">
                    <a:solidFill>
                      <a:schemeClr val="bg1"/>
                    </a:solidFill>
                    <a:latin typeface="G마켓 산스 Bold" panose="02000000000000000000" pitchFamily="50" charset="-127"/>
                    <a:ea typeface="G마켓 산스 Bold" panose="02000000000000000000" pitchFamily="50" charset="-127"/>
                  </a:rPr>
                  <a:t>부모양육태도검사</a:t>
                </a:r>
                <a:r>
                  <a:rPr lang="en-US" altLang="ko-KR" spc="-200" dirty="0">
                    <a:solidFill>
                      <a:schemeClr val="bg1"/>
                    </a:solidFill>
                    <a:latin typeface="G마켓 산스 Bold" panose="02000000000000000000" pitchFamily="50" charset="-127"/>
                    <a:ea typeface="G마켓 산스 Bold" panose="02000000000000000000" pitchFamily="50" charset="-127"/>
                  </a:rPr>
                  <a:t>(WPAS)</a:t>
                </a:r>
              </a:p>
              <a:p>
                <a:r>
                  <a:rPr lang="en-US" altLang="ko-KR" sz="1200" dirty="0"/>
                  <a:t> </a:t>
                </a:r>
                <a:r>
                  <a:rPr lang="en-US" altLang="ko-KR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24</a:t>
                </a:r>
                <a:r>
                  <a:rPr lang="ko-KR" altLang="en-US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개월</a:t>
                </a:r>
                <a:r>
                  <a:rPr lang="en-US" altLang="ko-KR" sz="120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~</a:t>
                </a:r>
                <a:endParaRPr lang="ko-KR" altLang="en-US" sz="1200" dirty="0">
                  <a:latin typeface="G마켓 산스 Light" panose="02000000000000000000" pitchFamily="50" charset="-127"/>
                  <a:ea typeface="G마켓 산스 Light" panose="02000000000000000000" pitchFamily="50" charset="-127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443DF1F-6E08-6910-1D9B-0E69D25F839B}"/>
                  </a:ext>
                </a:extLst>
              </p:cNvPr>
              <p:cNvSpPr txBox="1"/>
              <p:nvPr/>
            </p:nvSpPr>
            <p:spPr>
              <a:xfrm>
                <a:off x="3604843" y="3415158"/>
                <a:ext cx="26045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spc="-15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- </a:t>
                </a:r>
                <a:r>
                  <a:rPr lang="ko-KR" altLang="en-US" sz="1200" spc="-15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자녀의 기질을 이해하고  특성 파악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A136BB2-51BA-9017-D0E7-F6B20DB2E157}"/>
                  </a:ext>
                </a:extLst>
              </p:cNvPr>
              <p:cNvSpPr txBox="1"/>
              <p:nvPr/>
            </p:nvSpPr>
            <p:spPr>
              <a:xfrm>
                <a:off x="240320" y="4352999"/>
                <a:ext cx="26045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spc="-15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- </a:t>
                </a:r>
                <a:r>
                  <a:rPr lang="ko-KR" altLang="en-US" sz="1200" spc="-15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자녀의  적성을 다양한 영역으로 구분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120A6F-976E-8CCC-D41A-D4A36B7DF1A7}"/>
                  </a:ext>
                </a:extLst>
              </p:cNvPr>
              <p:cNvSpPr txBox="1"/>
              <p:nvPr/>
            </p:nvSpPr>
            <p:spPr>
              <a:xfrm>
                <a:off x="3604848" y="4364723"/>
                <a:ext cx="26045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spc="-15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- </a:t>
                </a:r>
                <a:r>
                  <a:rPr lang="ko-KR" altLang="en-US" sz="1200" spc="-150" dirty="0">
                    <a:latin typeface="G마켓 산스 Light" panose="02000000000000000000" pitchFamily="50" charset="-127"/>
                    <a:ea typeface="G마켓 산스 Light" panose="02000000000000000000" pitchFamily="50" charset="-127"/>
                  </a:rPr>
                  <a:t>양육자의 양육태도와 태도의 일관성 파악</a:t>
                </a:r>
              </a:p>
            </p:txBody>
          </p:sp>
        </p:grpSp>
      </p:grp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E9DA0722-E3C2-BBAA-C889-DC99A1ECDA51}"/>
              </a:ext>
            </a:extLst>
          </p:cNvPr>
          <p:cNvSpPr/>
          <p:nvPr/>
        </p:nvSpPr>
        <p:spPr>
          <a:xfrm>
            <a:off x="100012" y="2241302"/>
            <a:ext cx="1034307" cy="2900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chemeClr val="tx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지원내용</a:t>
            </a:r>
            <a:r>
              <a:rPr lang="en-US" altLang="ko-KR" sz="1600" b="1" dirty="0">
                <a:solidFill>
                  <a:schemeClr val="tx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 </a:t>
            </a:r>
            <a:endParaRPr lang="en-US" altLang="ko-KR" dirty="0">
              <a:solidFill>
                <a:schemeClr val="tx1"/>
              </a:solidFill>
              <a:latin typeface="G마켓 산스 Light" panose="02000000000000000000" pitchFamily="50" charset="-127"/>
              <a:ea typeface="G마켓 산스 Light" panose="02000000000000000000" pitchFamily="50" charset="-127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42B876AB-7E37-91DC-819C-DA630F33B4D2}"/>
              </a:ext>
            </a:extLst>
          </p:cNvPr>
          <p:cNvSpPr/>
          <p:nvPr/>
        </p:nvSpPr>
        <p:spPr>
          <a:xfrm>
            <a:off x="5476875" y="7415252"/>
            <a:ext cx="1142271" cy="8701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/>
              <a:t>신청페이지로이동</a:t>
            </a:r>
            <a:endParaRPr lang="en-US" altLang="ko-KR" sz="900" dirty="0"/>
          </a:p>
          <a:p>
            <a:pPr algn="ctr"/>
            <a:endParaRPr lang="en-US" altLang="ko-KR" sz="900" dirty="0"/>
          </a:p>
          <a:p>
            <a:pPr algn="ctr"/>
            <a:endParaRPr lang="en-US" altLang="ko-KR" sz="900" dirty="0"/>
          </a:p>
          <a:p>
            <a:pPr algn="ctr"/>
            <a:endParaRPr lang="en-US" altLang="ko-KR" sz="900" dirty="0"/>
          </a:p>
          <a:p>
            <a:pPr algn="ctr"/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23813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822</TotalTime>
  <Words>254</Words>
  <Application>Microsoft Office PowerPoint</Application>
  <PresentationFormat>화면 슬라이드 쇼(4:3)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G마켓 산스 Bold</vt:lpstr>
      <vt:lpstr>G마켓 산스 Light</vt:lpstr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SAMSUNG</dc:creator>
  <cp:lastModifiedBy>SAMSUNG</cp:lastModifiedBy>
  <cp:revision>40</cp:revision>
  <cp:lastPrinted>2024-03-13T00:27:52Z</cp:lastPrinted>
  <dcterms:created xsi:type="dcterms:W3CDTF">2024-02-22T05:34:43Z</dcterms:created>
  <dcterms:modified xsi:type="dcterms:W3CDTF">2024-03-13T02:20:16Z</dcterms:modified>
</cp:coreProperties>
</file>